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 id="2147483650" r:id="rId4"/>
    <p:sldMasterId id="2147483660" r:id="rId5"/>
    <p:sldMasterId id="2147483670" r:id="rId6"/>
  </p:sldMasterIdLst>
  <p:sldIdLst>
    <p:sldId id="256" r:id="rId7"/>
    <p:sldId id="257" r:id="rId8"/>
    <p:sldId id="259" r:id="rId9"/>
    <p:sldId id="260" r:id="rId10"/>
    <p:sldId id="261" r:id="rId11"/>
    <p:sldId id="267" r:id="rId12"/>
    <p:sldId id="271" r:id="rId13"/>
    <p:sldId id="268" r:id="rId14"/>
    <p:sldId id="269" r:id="rId15"/>
    <p:sldId id="270" r:id="rId16"/>
  </p:sldIdLst>
  <p:sldSz cx="12192000" cy="6858000"/>
  <p:notesSz cx="6858000" cy="9144000"/>
  <p:embeddedFontLst>
    <p:embeddedFont>
      <p:font typeface="Arial Black" panose="020B0A04020102020204" pitchFamily="34" charset="0"/>
      <p:bold r:id="rId17"/>
    </p:embeddedFont>
    <p:embeddedFont>
      <p:font typeface="Montserrat" panose="00000500000000000000" pitchFamily="2"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D00"/>
    <a:srgbClr val="00A9CE"/>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109" d="100"/>
          <a:sy n="109"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font" Target="fonts/font8.fntdata"/><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6061075" y="365125"/>
            <a:ext cx="55340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endParaRPr lang="en-US" altLang="en-US" dirty="0"/>
          </a:p>
        </p:txBody>
      </p:sp>
      <p:sp>
        <p:nvSpPr>
          <p:cNvPr id="4" name="Text Placeholder 2"/>
          <p:cNvSpPr>
            <a:spLocks noGrp="1"/>
          </p:cNvSpPr>
          <p:nvPr>
            <p:ph idx="1"/>
          </p:nvPr>
        </p:nvSpPr>
        <p:spPr bwMode="auto">
          <a:xfrm>
            <a:off x="6061075" y="2667786"/>
            <a:ext cx="5534025" cy="4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p:txBody>
      </p:sp>
    </p:spTree>
    <p:extLst>
      <p:ext uri="{BB962C8B-B14F-4D97-AF65-F5344CB8AC3E}">
        <p14:creationId xmlns:p14="http://schemas.microsoft.com/office/powerpoint/2010/main" val="191091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1343" y="3094028"/>
            <a:ext cx="9909313" cy="1442623"/>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757351"/>
            <a:ext cx="9144000" cy="1013254"/>
          </a:xfrm>
          <a:noFill/>
        </p:spPr>
        <p:txBody>
          <a:bodyPr/>
          <a:lstStyle>
            <a:lvl1pPr marL="0" indent="0" algn="ctr">
              <a:buNone/>
              <a:defRPr sz="2400" b="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B739ED-3655-5B42-964B-2271A617DF48}" type="datetimeFigureOut">
              <a:rPr lang="en-US" smtClean="0"/>
              <a:t>6/27/2024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South Carolina Department of Public Health</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AA99354-9437-9244-8FAE-F406E4ADED25}" type="slidenum">
              <a:rPr lang="en-US" smtClean="0"/>
              <a:t>‹#›</a:t>
            </a:fld>
            <a:endParaRPr lang="en-US"/>
          </a:p>
        </p:txBody>
      </p:sp>
      <p:pic>
        <p:nvPicPr>
          <p:cNvPr id="9" name="SC DPH Logo" descr="Logo for the South Carolina Department of Public Health">
            <a:extLst>
              <a:ext uri="{FF2B5EF4-FFF2-40B4-BE49-F238E27FC236}">
                <a16:creationId xmlns:a16="http://schemas.microsoft.com/office/drawing/2014/main" id="{E89356F5-DA7A-47DB-357E-40D18BAA295D}"/>
              </a:ext>
            </a:extLst>
          </p:cNvPr>
          <p:cNvPicPr>
            <a:picLocks noChangeAspect="1"/>
          </p:cNvPicPr>
          <p:nvPr userDrawn="1"/>
        </p:nvPicPr>
        <p:blipFill>
          <a:blip r:embed="rId3"/>
          <a:stretch>
            <a:fillRect/>
          </a:stretch>
        </p:blipFill>
        <p:spPr>
          <a:xfrm>
            <a:off x="5041132" y="633464"/>
            <a:ext cx="2109736" cy="2109736"/>
          </a:xfrm>
          <a:prstGeom prst="rect">
            <a:avLst/>
          </a:prstGeom>
        </p:spPr>
      </p:pic>
    </p:spTree>
    <p:extLst>
      <p:ext uri="{BB962C8B-B14F-4D97-AF65-F5344CB8AC3E}">
        <p14:creationId xmlns:p14="http://schemas.microsoft.com/office/powerpoint/2010/main" val="342549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55404" y="6356350"/>
            <a:ext cx="698395" cy="365125"/>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34914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88611"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92875"/>
            <a:ext cx="2743200" cy="228600"/>
          </a:xfrm>
          <a:prstGeom prst="rect">
            <a:avLst/>
          </a:prstGeom>
        </p:spPr>
        <p:txBody>
          <a:bodyPr/>
          <a:lstStyle/>
          <a:p>
            <a:fld id="{0CB739ED-3655-5B42-964B-2271A617DF48}" type="datetimeFigureOut">
              <a:rPr lang="en-US" smtClean="0"/>
              <a:t>6/27/2024</a:t>
            </a:fld>
            <a:endParaRPr lang="en-US"/>
          </a:p>
        </p:txBody>
      </p:sp>
      <p:sp>
        <p:nvSpPr>
          <p:cNvPr id="5" name="Footer Placeholder 4"/>
          <p:cNvSpPr>
            <a:spLocks noGrp="1"/>
          </p:cNvSpPr>
          <p:nvPr>
            <p:ph type="ftr" sz="quarter" idx="11"/>
          </p:nvPr>
        </p:nvSpPr>
        <p:spPr>
          <a:xfrm>
            <a:off x="4038600" y="6492875"/>
            <a:ext cx="41148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92875"/>
            <a:ext cx="2743200" cy="228600"/>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303678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52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036385"/>
            <a:ext cx="10515600" cy="2237748"/>
          </a:xfrm>
        </p:spPr>
        <p:txBody>
          <a:bodyPr anchor="b"/>
          <a:lstStyle>
            <a:lvl1pPr algn="ct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755841"/>
            <a:ext cx="10515600" cy="2516808"/>
          </a:xfrm>
        </p:spPr>
        <p:txBody>
          <a:bodyPr/>
          <a:lstStyle>
            <a:lvl1pPr marL="0" indent="0" algn="ctr">
              <a:buNone/>
              <a:defRPr sz="2400" b="1">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31B193E-C46D-8D7C-A359-A59CC1DE1503}"/>
              </a:ext>
            </a:extLst>
          </p:cNvPr>
          <p:cNvSpPr>
            <a:spLocks noGrp="1"/>
          </p:cNvSpPr>
          <p:nvPr>
            <p:ph type="dt" sz="half" idx="10"/>
          </p:nvPr>
        </p:nvSpPr>
        <p:spPr>
          <a:xfrm>
            <a:off x="838200" y="6492875"/>
            <a:ext cx="2743200" cy="228600"/>
          </a:xfrm>
          <a:prstGeom prst="rect">
            <a:avLst/>
          </a:prstGeom>
        </p:spPr>
        <p:txBody>
          <a:bodyPr/>
          <a:lstStyle/>
          <a:p>
            <a:fld id="{0CB739ED-3655-5B42-964B-2271A617DF48}" type="datetimeFigureOut">
              <a:rPr lang="en-US" smtClean="0"/>
              <a:t>6/27/2024</a:t>
            </a:fld>
            <a:endParaRPr lang="en-US"/>
          </a:p>
        </p:txBody>
      </p:sp>
      <p:sp>
        <p:nvSpPr>
          <p:cNvPr id="8" name="Footer Placeholder 4">
            <a:extLst>
              <a:ext uri="{FF2B5EF4-FFF2-40B4-BE49-F238E27FC236}">
                <a16:creationId xmlns:a16="http://schemas.microsoft.com/office/drawing/2014/main" id="{B40480BA-184A-BFBC-9D04-509959F43813}"/>
              </a:ext>
            </a:extLst>
          </p:cNvPr>
          <p:cNvSpPr>
            <a:spLocks noGrp="1"/>
          </p:cNvSpPr>
          <p:nvPr>
            <p:ph type="ftr" sz="quarter" idx="11"/>
          </p:nvPr>
        </p:nvSpPr>
        <p:spPr>
          <a:xfrm>
            <a:off x="4038600" y="6492875"/>
            <a:ext cx="4114800" cy="228600"/>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A331FBF9-B5F3-6243-CF13-27E95BD43EDA}"/>
              </a:ext>
            </a:extLst>
          </p:cNvPr>
          <p:cNvSpPr>
            <a:spLocks noGrp="1"/>
          </p:cNvSpPr>
          <p:nvPr>
            <p:ph type="sldNum" sz="quarter" idx="12"/>
          </p:nvPr>
        </p:nvSpPr>
        <p:spPr>
          <a:xfrm>
            <a:off x="8610600" y="6492875"/>
            <a:ext cx="2743200" cy="228600"/>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28878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62751"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4E605E7-8240-3742-337D-3A1EAB221868}"/>
              </a:ext>
            </a:extLst>
          </p:cNvPr>
          <p:cNvSpPr>
            <a:spLocks noGrp="1"/>
          </p:cNvSpPr>
          <p:nvPr>
            <p:ph type="dt" sz="half" idx="10"/>
          </p:nvPr>
        </p:nvSpPr>
        <p:spPr>
          <a:xfrm>
            <a:off x="838200" y="6492875"/>
            <a:ext cx="2743200" cy="228600"/>
          </a:xfrm>
          <a:prstGeom prst="rect">
            <a:avLst/>
          </a:prstGeom>
        </p:spPr>
        <p:txBody>
          <a:bodyPr/>
          <a:lstStyle/>
          <a:p>
            <a:fld id="{0CB739ED-3655-5B42-964B-2271A617DF48}" type="datetimeFigureOut">
              <a:rPr lang="en-US" smtClean="0"/>
              <a:t>6/27/2024</a:t>
            </a:fld>
            <a:endParaRPr lang="en-US"/>
          </a:p>
        </p:txBody>
      </p:sp>
      <p:sp>
        <p:nvSpPr>
          <p:cNvPr id="9" name="Footer Placeholder 4">
            <a:extLst>
              <a:ext uri="{FF2B5EF4-FFF2-40B4-BE49-F238E27FC236}">
                <a16:creationId xmlns:a16="http://schemas.microsoft.com/office/drawing/2014/main" id="{126AD64B-668A-37C1-3B29-365E2B94BF59}"/>
              </a:ext>
            </a:extLst>
          </p:cNvPr>
          <p:cNvSpPr>
            <a:spLocks noGrp="1"/>
          </p:cNvSpPr>
          <p:nvPr>
            <p:ph type="ftr" sz="quarter" idx="11"/>
          </p:nvPr>
        </p:nvSpPr>
        <p:spPr>
          <a:xfrm>
            <a:off x="4038600" y="6492875"/>
            <a:ext cx="4114800" cy="228600"/>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A8EAFAF2-07B7-6F30-614A-2C437B37B154}"/>
              </a:ext>
            </a:extLst>
          </p:cNvPr>
          <p:cNvSpPr>
            <a:spLocks noGrp="1"/>
          </p:cNvSpPr>
          <p:nvPr>
            <p:ph type="sldNum" sz="quarter" idx="12"/>
          </p:nvPr>
        </p:nvSpPr>
        <p:spPr>
          <a:xfrm>
            <a:off x="8610600" y="6492875"/>
            <a:ext cx="2743200" cy="228600"/>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35362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762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33BCB93D-0651-2B11-7427-6DBEF2E3C0F4}"/>
              </a:ext>
            </a:extLst>
          </p:cNvPr>
          <p:cNvSpPr>
            <a:spLocks noGrp="1"/>
          </p:cNvSpPr>
          <p:nvPr>
            <p:ph type="dt" sz="half" idx="10"/>
          </p:nvPr>
        </p:nvSpPr>
        <p:spPr>
          <a:xfrm>
            <a:off x="838200" y="6492875"/>
            <a:ext cx="2743200" cy="228600"/>
          </a:xfrm>
          <a:prstGeom prst="rect">
            <a:avLst/>
          </a:prstGeom>
        </p:spPr>
        <p:txBody>
          <a:bodyPr/>
          <a:lstStyle/>
          <a:p>
            <a:fld id="{0CB739ED-3655-5B42-964B-2271A617DF48}" type="datetimeFigureOut">
              <a:rPr lang="en-US" smtClean="0"/>
              <a:t>6/27/2024</a:t>
            </a:fld>
            <a:endParaRPr lang="en-US"/>
          </a:p>
        </p:txBody>
      </p:sp>
      <p:sp>
        <p:nvSpPr>
          <p:cNvPr id="11" name="Footer Placeholder 4">
            <a:extLst>
              <a:ext uri="{FF2B5EF4-FFF2-40B4-BE49-F238E27FC236}">
                <a16:creationId xmlns:a16="http://schemas.microsoft.com/office/drawing/2014/main" id="{DD8B88E4-E94E-A028-A582-EE2538FE4144}"/>
              </a:ext>
            </a:extLst>
          </p:cNvPr>
          <p:cNvSpPr>
            <a:spLocks noGrp="1"/>
          </p:cNvSpPr>
          <p:nvPr>
            <p:ph type="ftr" sz="quarter" idx="11"/>
          </p:nvPr>
        </p:nvSpPr>
        <p:spPr>
          <a:xfrm>
            <a:off x="4038600" y="6492875"/>
            <a:ext cx="4114800" cy="228600"/>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E88BA754-1835-B1E8-BF4B-80C44926641C}"/>
              </a:ext>
            </a:extLst>
          </p:cNvPr>
          <p:cNvSpPr>
            <a:spLocks noGrp="1"/>
          </p:cNvSpPr>
          <p:nvPr>
            <p:ph type="sldNum" sz="quarter" idx="12"/>
          </p:nvPr>
        </p:nvSpPr>
        <p:spPr>
          <a:xfrm>
            <a:off x="8610600" y="6492875"/>
            <a:ext cx="2743200" cy="228600"/>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10505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13324" cy="1325563"/>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651524" y="6356350"/>
            <a:ext cx="702276" cy="365125"/>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144272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40290" y="6356350"/>
            <a:ext cx="713509" cy="365125"/>
          </a:xfrm>
          <a:prstGeom prst="rect">
            <a:avLst/>
          </a:prstGeo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299308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5455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36878"/>
            <a:ext cx="3932237" cy="3632109"/>
          </a:xfrm>
        </p:spPr>
        <p:txBody>
          <a:bodyPr/>
          <a:lstStyle>
            <a:lvl1pPr marL="0" indent="0">
              <a:buNone/>
              <a:defRPr sz="1600" b="1">
                <a:solidFill>
                  <a:schemeClr val="tx2"/>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D263477-5960-871E-A246-E863973CF880}"/>
              </a:ext>
            </a:extLst>
          </p:cNvPr>
          <p:cNvSpPr>
            <a:spLocks noGrp="1"/>
          </p:cNvSpPr>
          <p:nvPr>
            <p:ph type="dt" sz="half" idx="10"/>
          </p:nvPr>
        </p:nvSpPr>
        <p:spPr>
          <a:xfrm>
            <a:off x="838200" y="6492875"/>
            <a:ext cx="2743200" cy="228600"/>
          </a:xfrm>
        </p:spPr>
        <p:txBody>
          <a:bodyPr/>
          <a:lstStyle/>
          <a:p>
            <a:fld id="{0CB739ED-3655-5B42-964B-2271A617DF48}" type="datetimeFigureOut">
              <a:rPr lang="en-US" smtClean="0"/>
              <a:t>6/27/2024</a:t>
            </a:fld>
            <a:endParaRPr lang="en-US"/>
          </a:p>
        </p:txBody>
      </p:sp>
      <p:sp>
        <p:nvSpPr>
          <p:cNvPr id="9" name="Footer Placeholder 4">
            <a:extLst>
              <a:ext uri="{FF2B5EF4-FFF2-40B4-BE49-F238E27FC236}">
                <a16:creationId xmlns:a16="http://schemas.microsoft.com/office/drawing/2014/main" id="{7F349902-7889-2056-B201-CBAE4C6134F6}"/>
              </a:ext>
            </a:extLst>
          </p:cNvPr>
          <p:cNvSpPr>
            <a:spLocks noGrp="1"/>
          </p:cNvSpPr>
          <p:nvPr>
            <p:ph type="ftr" sz="quarter" idx="11"/>
          </p:nvPr>
        </p:nvSpPr>
        <p:spPr>
          <a:xfrm>
            <a:off x="4038600" y="6492875"/>
            <a:ext cx="4114800" cy="228600"/>
          </a:xfrm>
        </p:spPr>
        <p:txBody>
          <a:bodyPr/>
          <a:lstStyle/>
          <a:p>
            <a:endParaRPr lang="en-US"/>
          </a:p>
        </p:txBody>
      </p:sp>
      <p:sp>
        <p:nvSpPr>
          <p:cNvPr id="10" name="Slide Number Placeholder 5">
            <a:extLst>
              <a:ext uri="{FF2B5EF4-FFF2-40B4-BE49-F238E27FC236}">
                <a16:creationId xmlns:a16="http://schemas.microsoft.com/office/drawing/2014/main" id="{2CE64632-B5C4-8001-2DAD-52533A0E0CB8}"/>
              </a:ext>
            </a:extLst>
          </p:cNvPr>
          <p:cNvSpPr>
            <a:spLocks noGrp="1"/>
          </p:cNvSpPr>
          <p:nvPr>
            <p:ph type="sldNum" sz="quarter" idx="12"/>
          </p:nvPr>
        </p:nvSpPr>
        <p:spPr>
          <a:xfrm>
            <a:off x="8610600" y="6492875"/>
            <a:ext cx="2743200" cy="228600"/>
          </a:xfr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280619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5"/>
            <a:ext cx="543126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67106"/>
            <a:ext cx="3932237" cy="3601881"/>
          </a:xfrm>
        </p:spPr>
        <p:txBody>
          <a:bodyPr/>
          <a:lstStyle>
            <a:lvl1pPr marL="0" indent="0">
              <a:buNone/>
              <a:defRPr sz="1600" b="1">
                <a:solidFill>
                  <a:schemeClr val="tx2"/>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02B1401-C8E6-AC05-94BE-1DE77C60D540}"/>
              </a:ext>
            </a:extLst>
          </p:cNvPr>
          <p:cNvSpPr>
            <a:spLocks noGrp="1"/>
          </p:cNvSpPr>
          <p:nvPr>
            <p:ph type="dt" sz="half" idx="10"/>
          </p:nvPr>
        </p:nvSpPr>
        <p:spPr>
          <a:xfrm>
            <a:off x="838200" y="6492875"/>
            <a:ext cx="2743200" cy="228600"/>
          </a:xfrm>
        </p:spPr>
        <p:txBody>
          <a:bodyPr/>
          <a:lstStyle/>
          <a:p>
            <a:fld id="{0CB739ED-3655-5B42-964B-2271A617DF48}" type="datetimeFigureOut">
              <a:rPr lang="en-US" smtClean="0"/>
              <a:t>6/27/2024</a:t>
            </a:fld>
            <a:endParaRPr lang="en-US"/>
          </a:p>
        </p:txBody>
      </p:sp>
      <p:sp>
        <p:nvSpPr>
          <p:cNvPr id="9" name="Footer Placeholder 4">
            <a:extLst>
              <a:ext uri="{FF2B5EF4-FFF2-40B4-BE49-F238E27FC236}">
                <a16:creationId xmlns:a16="http://schemas.microsoft.com/office/drawing/2014/main" id="{F5FD763F-A6BD-3B3E-AF58-2550B5F5FCD3}"/>
              </a:ext>
            </a:extLst>
          </p:cNvPr>
          <p:cNvSpPr>
            <a:spLocks noGrp="1"/>
          </p:cNvSpPr>
          <p:nvPr>
            <p:ph type="ftr" sz="quarter" idx="11"/>
          </p:nvPr>
        </p:nvSpPr>
        <p:spPr>
          <a:xfrm>
            <a:off x="4038600" y="6492875"/>
            <a:ext cx="4114800" cy="228600"/>
          </a:xfrm>
        </p:spPr>
        <p:txBody>
          <a:bodyPr/>
          <a:lstStyle/>
          <a:p>
            <a:endParaRPr lang="en-US"/>
          </a:p>
        </p:txBody>
      </p:sp>
      <p:sp>
        <p:nvSpPr>
          <p:cNvPr id="10" name="Slide Number Placeholder 5">
            <a:extLst>
              <a:ext uri="{FF2B5EF4-FFF2-40B4-BE49-F238E27FC236}">
                <a16:creationId xmlns:a16="http://schemas.microsoft.com/office/drawing/2014/main" id="{B226412C-56BE-1AD6-D888-F6980F57FD08}"/>
              </a:ext>
            </a:extLst>
          </p:cNvPr>
          <p:cNvSpPr>
            <a:spLocks noGrp="1"/>
          </p:cNvSpPr>
          <p:nvPr>
            <p:ph type="sldNum" sz="quarter" idx="12"/>
          </p:nvPr>
        </p:nvSpPr>
        <p:spPr>
          <a:xfrm>
            <a:off x="8610600" y="6492875"/>
            <a:ext cx="2743200" cy="228600"/>
          </a:xfrm>
        </p:spPr>
        <p:txBody>
          <a:bodyPr/>
          <a:lstStyle/>
          <a:p>
            <a:fld id="{AAA99354-9437-9244-8FAE-F406E4ADED25}" type="slidenum">
              <a:rPr lang="en-US" smtClean="0"/>
              <a:t>‹#›</a:t>
            </a:fld>
            <a:endParaRPr lang="en-US"/>
          </a:p>
        </p:txBody>
      </p:sp>
    </p:spTree>
    <p:extLst>
      <p:ext uri="{BB962C8B-B14F-4D97-AF65-F5344CB8AC3E}">
        <p14:creationId xmlns:p14="http://schemas.microsoft.com/office/powerpoint/2010/main" val="37545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70862" y="0"/>
            <a:ext cx="5552386" cy="3157979"/>
          </a:xfrm>
        </p:spPr>
        <p:txBody>
          <a:bodyPr>
            <a:norm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19263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82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482539"/>
            <a:ext cx="5181600" cy="36944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482539"/>
            <a:ext cx="5181600" cy="3694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79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66404"/>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482442"/>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306354"/>
            <a:ext cx="5157787" cy="2858776"/>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482442"/>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3306354"/>
            <a:ext cx="5183188" cy="2858776"/>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712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54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81406"/>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11631"/>
            <a:ext cx="6172200" cy="4873625"/>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16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481606"/>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4201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71979"/>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402204"/>
            <a:ext cx="6172200" cy="4873625"/>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472179"/>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550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31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4.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4114FB-6ADD-0826-B1D7-4FFD886FB87B}"/>
              </a:ext>
            </a:extLst>
          </p:cNvPr>
          <p:cNvSpPr>
            <a:spLocks noGrp="1"/>
          </p:cNvSpPr>
          <p:nvPr>
            <p:ph type="title"/>
          </p:nvPr>
        </p:nvSpPr>
        <p:spPr bwMode="auto">
          <a:xfrm>
            <a:off x="6061075" y="365125"/>
            <a:ext cx="55340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79571EF-08AF-BCC3-DC91-6898BBC8A539}"/>
              </a:ext>
            </a:extLst>
          </p:cNvPr>
          <p:cNvSpPr>
            <a:spLocks noGrp="1"/>
          </p:cNvSpPr>
          <p:nvPr>
            <p:ph type="body" idx="1"/>
          </p:nvPr>
        </p:nvSpPr>
        <p:spPr bwMode="auto">
          <a:xfrm>
            <a:off x="6061075" y="2197100"/>
            <a:ext cx="5534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4400" kern="1200">
          <a:solidFill>
            <a:schemeClr val="bg1"/>
          </a:solidFill>
          <a:latin typeface="+mj-lt"/>
          <a:ea typeface="+mj-ea"/>
          <a:cs typeface="+mj-cs"/>
        </a:defRPr>
      </a:lvl1pPr>
      <a:lvl2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2pPr>
      <a:lvl3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3pPr>
      <a:lvl4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4pPr>
      <a:lvl5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5pPr>
      <a:lvl6pPr marL="4572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6pPr>
      <a:lvl7pPr marL="9144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7pPr>
      <a:lvl8pPr marL="13716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8pPr>
      <a:lvl9pPr marL="18288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400" kern="1200">
          <a:solidFill>
            <a:srgbClr val="00B0F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0B0F0"/>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0B0F0"/>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B0F0"/>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B0F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4DDF309-77D4-CF29-52B6-BA5A81C940D0}"/>
              </a:ext>
            </a:extLst>
          </p:cNvPr>
          <p:cNvSpPr>
            <a:spLocks noGrp="1"/>
          </p:cNvSpPr>
          <p:nvPr>
            <p:ph type="title"/>
          </p:nvPr>
        </p:nvSpPr>
        <p:spPr bwMode="auto">
          <a:xfrm>
            <a:off x="838200" y="11572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DE1E50E-EBE6-8C7E-72FC-94F1B56567EE}"/>
              </a:ext>
            </a:extLst>
          </p:cNvPr>
          <p:cNvSpPr>
            <a:spLocks noGrp="1"/>
          </p:cNvSpPr>
          <p:nvPr>
            <p:ph type="body" idx="1"/>
          </p:nvPr>
        </p:nvSpPr>
        <p:spPr bwMode="auto">
          <a:xfrm>
            <a:off x="838200" y="2617788"/>
            <a:ext cx="105156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rtl="0" eaLnBrk="0" fontAlgn="base" hangingPunct="0">
        <a:lnSpc>
          <a:spcPct val="90000"/>
        </a:lnSpc>
        <a:spcBef>
          <a:spcPct val="0"/>
        </a:spcBef>
        <a:spcAft>
          <a:spcPct val="0"/>
        </a:spcAft>
        <a:defRPr sz="4000" kern="1200">
          <a:solidFill>
            <a:srgbClr val="00629B"/>
          </a:solidFill>
          <a:latin typeface="+mj-lt"/>
          <a:ea typeface="+mj-ea"/>
          <a:cs typeface="+mj-cs"/>
        </a:defRPr>
      </a:lvl1pPr>
      <a:lvl2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2pPr>
      <a:lvl3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3pPr>
      <a:lvl4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4pPr>
      <a:lvl5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5pPr>
      <a:lvl6pPr marL="457200" algn="l" rtl="0" fontAlgn="base">
        <a:lnSpc>
          <a:spcPct val="90000"/>
        </a:lnSpc>
        <a:spcBef>
          <a:spcPct val="0"/>
        </a:spcBef>
        <a:spcAft>
          <a:spcPct val="0"/>
        </a:spcAft>
        <a:defRPr sz="4400">
          <a:solidFill>
            <a:srgbClr val="00629B"/>
          </a:solidFill>
          <a:latin typeface="Montserrat" panose="00000500000000000000" pitchFamily="50" charset="0"/>
        </a:defRPr>
      </a:lvl6pPr>
      <a:lvl7pPr marL="914400" algn="l" rtl="0" fontAlgn="base">
        <a:lnSpc>
          <a:spcPct val="90000"/>
        </a:lnSpc>
        <a:spcBef>
          <a:spcPct val="0"/>
        </a:spcBef>
        <a:spcAft>
          <a:spcPct val="0"/>
        </a:spcAft>
        <a:defRPr sz="4400">
          <a:solidFill>
            <a:srgbClr val="00629B"/>
          </a:solidFill>
          <a:latin typeface="Montserrat" panose="00000500000000000000" pitchFamily="50" charset="0"/>
        </a:defRPr>
      </a:lvl7pPr>
      <a:lvl8pPr marL="1371600" algn="l" rtl="0" fontAlgn="base">
        <a:lnSpc>
          <a:spcPct val="90000"/>
        </a:lnSpc>
        <a:spcBef>
          <a:spcPct val="0"/>
        </a:spcBef>
        <a:spcAft>
          <a:spcPct val="0"/>
        </a:spcAft>
        <a:defRPr sz="4400">
          <a:solidFill>
            <a:srgbClr val="00629B"/>
          </a:solidFill>
          <a:latin typeface="Montserrat" panose="00000500000000000000" pitchFamily="50" charset="0"/>
        </a:defRPr>
      </a:lvl8pPr>
      <a:lvl9pPr marL="1828800" algn="l" rtl="0" fontAlgn="base">
        <a:lnSpc>
          <a:spcPct val="90000"/>
        </a:lnSpc>
        <a:spcBef>
          <a:spcPct val="0"/>
        </a:spcBef>
        <a:spcAft>
          <a:spcPct val="0"/>
        </a:spcAft>
        <a:defRPr sz="4400">
          <a:solidFill>
            <a:srgbClr val="00629B"/>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87010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900">
                <a:solidFill>
                  <a:schemeClr val="tx1">
                    <a:tint val="75000"/>
                  </a:schemeClr>
                </a:solidFill>
                <a:latin typeface=""/>
              </a:defRPr>
            </a:lvl1pPr>
          </a:lstStyle>
          <a:p>
            <a:fld id="{0CB739ED-3655-5B42-964B-2271A617DF48}" type="datetimeFigureOut">
              <a:rPr lang="en-US" smtClean="0"/>
              <a:pPr/>
              <a:t>6/27/2024</a:t>
            </a:fld>
            <a:endParaRPr lang="en-US" dirty="0"/>
          </a:p>
        </p:txBody>
      </p:sp>
      <p:sp>
        <p:nvSpPr>
          <p:cNvPr id="5" name="Footer Placeholder 4"/>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900" b="1">
                <a:solidFill>
                  <a:srgbClr val="002060"/>
                </a:solidFill>
                <a:latin typeface="Times New Roman" panose="02020603050405020304" pitchFamily="18" charset="0"/>
                <a:cs typeface="Times New Roman" panose="02020603050405020304" pitchFamily="18" charset="0"/>
              </a:defRPr>
            </a:lvl1pPr>
          </a:lstStyle>
          <a:p>
            <a:r>
              <a:rPr lang="en-US" dirty="0"/>
              <a:t>SOUTH CAROLINA DEPARTMENT OF PUBLIC HEALTH</a:t>
            </a:r>
          </a:p>
        </p:txBody>
      </p:sp>
      <p:sp>
        <p:nvSpPr>
          <p:cNvPr id="6" name="Slide Number Placeholder 5"/>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AAA99354-9437-9244-8FAE-F406E4ADED25}" type="slidenum">
              <a:rPr lang="en-US" smtClean="0"/>
              <a:pPr/>
              <a:t>‹#›</a:t>
            </a:fld>
            <a:endParaRPr lang="en-US" dirty="0"/>
          </a:p>
        </p:txBody>
      </p:sp>
    </p:spTree>
    <p:extLst>
      <p:ext uri="{BB962C8B-B14F-4D97-AF65-F5344CB8AC3E}">
        <p14:creationId xmlns:p14="http://schemas.microsoft.com/office/powerpoint/2010/main" val="10375961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Biggersr@dph.sc.gov"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mailto:Name@dph.sc.gov"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6D40C6E-79AC-5C30-5F16-C6347EABCB39}"/>
              </a:ext>
            </a:extLst>
          </p:cNvPr>
          <p:cNvSpPr>
            <a:spLocks noGrp="1"/>
          </p:cNvSpPr>
          <p:nvPr>
            <p:ph type="ctrTitle"/>
          </p:nvPr>
        </p:nvSpPr>
        <p:spPr>
          <a:xfrm>
            <a:off x="6096000" y="593889"/>
            <a:ext cx="6096000" cy="3176588"/>
          </a:xfrm>
        </p:spPr>
        <p:txBody>
          <a:bodyPr/>
          <a:lstStyle/>
          <a:p>
            <a:pPr eaLnBrk="1" hangingPunct="1"/>
            <a:r>
              <a:rPr lang="en-US" altLang="en-US" dirty="0"/>
              <a:t>DHEC Restructuring: </a:t>
            </a:r>
            <a:r>
              <a:rPr lang="en-US" altLang="en-US" sz="3600" dirty="0"/>
              <a:t>Affects on Tobacco Prevention and Control, Partners and Stakeholders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555F1-B7C2-A4F4-B4D9-8C0E675D9A67}"/>
              </a:ext>
            </a:extLst>
          </p:cNvPr>
          <p:cNvSpPr txBox="1">
            <a:spLocks noChangeArrowheads="1"/>
          </p:cNvSpPr>
          <p:nvPr/>
        </p:nvSpPr>
        <p:spPr bwMode="auto">
          <a:xfrm>
            <a:off x="5759205" y="2105561"/>
            <a:ext cx="5160841"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r>
              <a:rPr lang="en-US" altLang="en-US" sz="4000" dirty="0">
                <a:solidFill>
                  <a:schemeClr val="bg1"/>
                </a:solidFill>
              </a:rPr>
              <a:t>Contact Us</a:t>
            </a:r>
          </a:p>
          <a:p>
            <a:endParaRPr lang="en-US" altLang="en-US" dirty="0">
              <a:solidFill>
                <a:schemeClr val="bg1"/>
              </a:solidFill>
            </a:endParaRPr>
          </a:p>
          <a:p>
            <a:r>
              <a:rPr lang="en-US" altLang="en-US" dirty="0">
                <a:solidFill>
                  <a:schemeClr val="bg1"/>
                </a:solidFill>
              </a:rPr>
              <a:t>Sharon Biggers, MPH, CHES</a:t>
            </a:r>
          </a:p>
          <a:p>
            <a:r>
              <a:rPr lang="en-US" altLang="en-US" dirty="0">
                <a:solidFill>
                  <a:schemeClr val="bg1"/>
                </a:solidFill>
              </a:rPr>
              <a:t>Director</a:t>
            </a:r>
          </a:p>
          <a:p>
            <a:r>
              <a:rPr lang="en-US" altLang="en-US" dirty="0">
                <a:solidFill>
                  <a:schemeClr val="bg1"/>
                </a:solidFill>
              </a:rPr>
              <a:t>Tobacco Prevention and Control Section</a:t>
            </a:r>
          </a:p>
          <a:p>
            <a:endParaRPr lang="en-US" altLang="en-US" dirty="0">
              <a:solidFill>
                <a:schemeClr val="bg1"/>
              </a:solidFill>
            </a:endParaRPr>
          </a:p>
          <a:p>
            <a:r>
              <a:rPr lang="en-US" altLang="en-US" dirty="0">
                <a:solidFill>
                  <a:schemeClr val="bg1"/>
                </a:solidFill>
                <a:hlinkClick r:id="rId2"/>
              </a:rPr>
              <a:t>Biggersr@dph.sc.gov</a:t>
            </a:r>
            <a:endParaRPr lang="en-US" altLang="en-US" dirty="0">
              <a:solidFill>
                <a:schemeClr val="bg1"/>
              </a:solidFill>
            </a:endParaRPr>
          </a:p>
          <a:p>
            <a:r>
              <a:rPr lang="en-US" altLang="en-US" dirty="0">
                <a:solidFill>
                  <a:schemeClr val="bg1"/>
                </a:solidFill>
              </a:rPr>
              <a:t>(803) 898-2286</a:t>
            </a:r>
          </a:p>
        </p:txBody>
      </p:sp>
      <p:pic>
        <p:nvPicPr>
          <p:cNvPr id="3" name="Picture 2">
            <a:extLst>
              <a:ext uri="{FF2B5EF4-FFF2-40B4-BE49-F238E27FC236}">
                <a16:creationId xmlns:a16="http://schemas.microsoft.com/office/drawing/2014/main" id="{72B9B170-BEE3-3D04-2208-7AA1FDCBCB01}"/>
              </a:ext>
            </a:extLst>
          </p:cNvPr>
          <p:cNvPicPr>
            <a:picLocks noChangeAspect="1"/>
          </p:cNvPicPr>
          <p:nvPr/>
        </p:nvPicPr>
        <p:blipFill>
          <a:blip r:embed="rId3"/>
          <a:stretch>
            <a:fillRect/>
          </a:stretch>
        </p:blipFill>
        <p:spPr>
          <a:xfrm>
            <a:off x="981062" y="1150929"/>
            <a:ext cx="3688400" cy="3694496"/>
          </a:xfrm>
          <a:prstGeom prst="rect">
            <a:avLst/>
          </a:prstGeom>
        </p:spPr>
      </p:pic>
    </p:spTree>
    <p:extLst>
      <p:ext uri="{BB962C8B-B14F-4D97-AF65-F5344CB8AC3E}">
        <p14:creationId xmlns:p14="http://schemas.microsoft.com/office/powerpoint/2010/main" val="250237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55BDA8B-DCFA-0AAE-1047-D01126E44AB7}"/>
              </a:ext>
            </a:extLst>
          </p:cNvPr>
          <p:cNvSpPr>
            <a:spLocks noGrp="1"/>
          </p:cNvSpPr>
          <p:nvPr>
            <p:ph type="title"/>
          </p:nvPr>
        </p:nvSpPr>
        <p:spPr>
          <a:xfrm>
            <a:off x="499620" y="1166715"/>
            <a:ext cx="11387580" cy="1325562"/>
          </a:xfrm>
        </p:spPr>
        <p:txBody>
          <a:bodyPr/>
          <a:lstStyle/>
          <a:p>
            <a:pPr eaLnBrk="1" hangingPunct="1"/>
            <a:r>
              <a:rPr lang="en-US" altLang="en-US" sz="3600" dirty="0"/>
              <a:t>As of July 1, 2024, SC DHEC will cease to exist</a:t>
            </a:r>
          </a:p>
        </p:txBody>
      </p:sp>
      <p:sp>
        <p:nvSpPr>
          <p:cNvPr id="4099" name="Content Placeholder 2">
            <a:extLst>
              <a:ext uri="{FF2B5EF4-FFF2-40B4-BE49-F238E27FC236}">
                <a16:creationId xmlns:a16="http://schemas.microsoft.com/office/drawing/2014/main" id="{6DEFC194-FE3D-E93E-3B9A-D9F7F644570A}"/>
              </a:ext>
            </a:extLst>
          </p:cNvPr>
          <p:cNvSpPr>
            <a:spLocks noGrp="1"/>
          </p:cNvSpPr>
          <p:nvPr>
            <p:ph idx="1"/>
          </p:nvPr>
        </p:nvSpPr>
        <p:spPr/>
        <p:txBody>
          <a:bodyPr/>
          <a:lstStyle/>
          <a:p>
            <a:pPr eaLnBrk="1" hangingPunct="1"/>
            <a:r>
              <a:rPr lang="en-US" altLang="en-US" dirty="0"/>
              <a:t>The Department of Health and Environmental Control will be split into 2 separate agencies:</a:t>
            </a:r>
          </a:p>
          <a:p>
            <a:pPr eaLnBrk="1" hangingPunct="1"/>
            <a:r>
              <a:rPr lang="en-US" altLang="en-US" dirty="0"/>
              <a:t>Department of Public Health</a:t>
            </a:r>
          </a:p>
          <a:p>
            <a:pPr eaLnBrk="1" hangingPunct="1"/>
            <a:r>
              <a:rPr lang="en-US" altLang="en-US" dirty="0"/>
              <a:t>Department of Environmental Services</a:t>
            </a:r>
          </a:p>
          <a:p>
            <a:pPr eaLnBrk="1" hangingPunct="1"/>
            <a:endParaRPr lang="en-US" altLang="en-US" dirty="0"/>
          </a:p>
          <a:p>
            <a:pPr marL="0" indent="0" algn="ctr" eaLnBrk="1" hangingPunct="1">
              <a:buNone/>
            </a:pPr>
            <a:r>
              <a:rPr lang="en-US" altLang="en-US" dirty="0"/>
              <a:t>Both agencies will become part of the Governor’s Cabinet</a:t>
            </a:r>
          </a:p>
          <a:p>
            <a:pPr lvl="1" eaLnBrk="1" hangingPunct="1"/>
            <a:r>
              <a:rPr lang="en-US" altLang="en-US" dirty="0"/>
              <a:t>Previously was under the leadership of a Board of Directors, appointed by the Governor and state legislature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3BF6-DB4B-6A89-DB1F-6857027751AC}"/>
              </a:ext>
            </a:extLst>
          </p:cNvPr>
          <p:cNvSpPr>
            <a:spLocks noGrp="1"/>
          </p:cNvSpPr>
          <p:nvPr>
            <p:ph type="title"/>
          </p:nvPr>
        </p:nvSpPr>
        <p:spPr/>
        <p:txBody>
          <a:bodyPr/>
          <a:lstStyle/>
          <a:p>
            <a:r>
              <a:rPr lang="en-US" dirty="0"/>
              <a:t>The New Department of Public Health</a:t>
            </a:r>
          </a:p>
        </p:txBody>
      </p:sp>
      <p:pic>
        <p:nvPicPr>
          <p:cNvPr id="6" name="Content Placeholder 5" descr="A logo of a person with a tree&#10;&#10;Description automatically generated">
            <a:extLst>
              <a:ext uri="{FF2B5EF4-FFF2-40B4-BE49-F238E27FC236}">
                <a16:creationId xmlns:a16="http://schemas.microsoft.com/office/drawing/2014/main" id="{5398BD5E-40AF-A44A-30AE-2AF9AEFC8E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1943" y="2482850"/>
            <a:ext cx="3694113" cy="3694113"/>
          </a:xfrm>
        </p:spPr>
      </p:pic>
      <p:sp>
        <p:nvSpPr>
          <p:cNvPr id="4" name="Content Placeholder 3">
            <a:extLst>
              <a:ext uri="{FF2B5EF4-FFF2-40B4-BE49-F238E27FC236}">
                <a16:creationId xmlns:a16="http://schemas.microsoft.com/office/drawing/2014/main" id="{8DA7CD5D-C10E-26AD-FB07-71368CE5085A}"/>
              </a:ext>
            </a:extLst>
          </p:cNvPr>
          <p:cNvSpPr>
            <a:spLocks noGrp="1"/>
          </p:cNvSpPr>
          <p:nvPr>
            <p:ph sz="half" idx="2"/>
          </p:nvPr>
        </p:nvSpPr>
        <p:spPr>
          <a:xfrm>
            <a:off x="5890846" y="2420993"/>
            <a:ext cx="5609492" cy="3694424"/>
          </a:xfrm>
        </p:spPr>
        <p:txBody>
          <a:bodyPr/>
          <a:lstStyle/>
          <a:p>
            <a:r>
              <a:rPr lang="en-US" dirty="0"/>
              <a:t>Includes</a:t>
            </a:r>
          </a:p>
          <a:p>
            <a:pPr lvl="1"/>
            <a:r>
              <a:rPr lang="en-US" dirty="0"/>
              <a:t>Health Promotion and Services</a:t>
            </a:r>
          </a:p>
          <a:p>
            <a:pPr lvl="1"/>
            <a:r>
              <a:rPr lang="en-US" dirty="0"/>
              <a:t>Healthcare Quality</a:t>
            </a:r>
          </a:p>
          <a:p>
            <a:pPr lvl="1"/>
            <a:r>
              <a:rPr lang="en-US" dirty="0"/>
              <a:t>Administration</a:t>
            </a:r>
          </a:p>
          <a:p>
            <a:pPr lvl="1"/>
            <a:endParaRPr lang="en-US" dirty="0"/>
          </a:p>
          <a:p>
            <a:pPr marL="457200" lvl="1" indent="0" algn="ctr">
              <a:buNone/>
            </a:pPr>
            <a:r>
              <a:rPr lang="en-US" dirty="0"/>
              <a:t>The Division of Tobacco Prevention and Control will be part of Health Promotion Services, and will become the </a:t>
            </a:r>
          </a:p>
          <a:p>
            <a:pPr marL="457200" lvl="1" indent="0" algn="ctr">
              <a:buNone/>
            </a:pPr>
            <a:r>
              <a:rPr lang="en-US" b="1" dirty="0"/>
              <a:t>Tobacco Prevention and Control Section  </a:t>
            </a:r>
          </a:p>
        </p:txBody>
      </p:sp>
    </p:spTree>
    <p:extLst>
      <p:ext uri="{BB962C8B-B14F-4D97-AF65-F5344CB8AC3E}">
        <p14:creationId xmlns:p14="http://schemas.microsoft.com/office/powerpoint/2010/main" val="127736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alth organization&#10;&#10;Description automatically generated">
            <a:extLst>
              <a:ext uri="{FF2B5EF4-FFF2-40B4-BE49-F238E27FC236}">
                <a16:creationId xmlns:a16="http://schemas.microsoft.com/office/drawing/2014/main" id="{BF99B003-67EE-6309-32A9-9F1DB3BBE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54"/>
            <a:ext cx="12192000" cy="6752492"/>
          </a:xfrm>
          <a:prstGeom prst="rect">
            <a:avLst/>
          </a:prstGeom>
        </p:spPr>
      </p:pic>
    </p:spTree>
    <p:extLst>
      <p:ext uri="{BB962C8B-B14F-4D97-AF65-F5344CB8AC3E}">
        <p14:creationId xmlns:p14="http://schemas.microsoft.com/office/powerpoint/2010/main" val="213171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2BC40-E80E-0E58-A932-63CFE83ED777}"/>
              </a:ext>
            </a:extLst>
          </p:cNvPr>
          <p:cNvPicPr>
            <a:picLocks noChangeAspect="1"/>
          </p:cNvPicPr>
          <p:nvPr/>
        </p:nvPicPr>
        <p:blipFill>
          <a:blip r:embed="rId2"/>
          <a:stretch>
            <a:fillRect/>
          </a:stretch>
        </p:blipFill>
        <p:spPr>
          <a:xfrm>
            <a:off x="1619250" y="238125"/>
            <a:ext cx="9201151" cy="6296718"/>
          </a:xfrm>
          <a:prstGeom prst="rect">
            <a:avLst/>
          </a:prstGeom>
        </p:spPr>
      </p:pic>
    </p:spTree>
    <p:extLst>
      <p:ext uri="{BB962C8B-B14F-4D97-AF65-F5344CB8AC3E}">
        <p14:creationId xmlns:p14="http://schemas.microsoft.com/office/powerpoint/2010/main" val="139083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2441-7500-9152-32EF-832AB91EAA8A}"/>
              </a:ext>
            </a:extLst>
          </p:cNvPr>
          <p:cNvSpPr>
            <a:spLocks noGrp="1"/>
          </p:cNvSpPr>
          <p:nvPr>
            <p:ph type="title"/>
          </p:nvPr>
        </p:nvSpPr>
        <p:spPr/>
        <p:txBody>
          <a:bodyPr>
            <a:normAutofit fontScale="90000"/>
          </a:bodyPr>
          <a:lstStyle/>
          <a:p>
            <a:r>
              <a:rPr lang="en-US" dirty="0"/>
              <a:t>What changes should contractors and other partners expect to see?</a:t>
            </a:r>
          </a:p>
        </p:txBody>
      </p:sp>
      <p:sp>
        <p:nvSpPr>
          <p:cNvPr id="3" name="Content Placeholder 2">
            <a:extLst>
              <a:ext uri="{FF2B5EF4-FFF2-40B4-BE49-F238E27FC236}">
                <a16:creationId xmlns:a16="http://schemas.microsoft.com/office/drawing/2014/main" id="{F935AF01-1843-9739-D890-F316F6A2B55A}"/>
              </a:ext>
            </a:extLst>
          </p:cNvPr>
          <p:cNvSpPr>
            <a:spLocks noGrp="1"/>
          </p:cNvSpPr>
          <p:nvPr>
            <p:ph idx="1"/>
          </p:nvPr>
        </p:nvSpPr>
        <p:spPr>
          <a:xfrm>
            <a:off x="838200" y="2400301"/>
            <a:ext cx="10515600" cy="3191608"/>
          </a:xfrm>
        </p:spPr>
        <p:txBody>
          <a:bodyPr>
            <a:normAutofit/>
          </a:bodyPr>
          <a:lstStyle/>
          <a:p>
            <a:r>
              <a:rPr lang="en-US" dirty="0"/>
              <a:t>No major ones really at this point</a:t>
            </a:r>
          </a:p>
          <a:p>
            <a:pPr lvl="1"/>
            <a:r>
              <a:rPr lang="en-US" sz="2200" dirty="0"/>
              <a:t>Contract numbers and internal coding will change, but all agreements in place at the time of the agency split will be maintained and carry over into the new Department of Public Health</a:t>
            </a:r>
          </a:p>
          <a:p>
            <a:pPr lvl="1"/>
            <a:r>
              <a:rPr lang="en-US" sz="2200" dirty="0"/>
              <a:t>The Cooperative Agreement with the Office on Smoking and Health at CDC remains unchanged</a:t>
            </a:r>
          </a:p>
          <a:p>
            <a:pPr lvl="1"/>
            <a:r>
              <a:rPr lang="en-US" sz="2200" dirty="0"/>
              <a:t>The TPCS will continue to receive the $5 million allocation from the Smoking Prevention and Cessation Trust fund to support efforts</a:t>
            </a:r>
          </a:p>
          <a:p>
            <a:pPr marL="457200" lvl="1" indent="0">
              <a:buNone/>
            </a:pPr>
            <a:endParaRPr lang="en-US" dirty="0"/>
          </a:p>
          <a:p>
            <a:endParaRPr lang="en-US" dirty="0"/>
          </a:p>
        </p:txBody>
      </p:sp>
    </p:spTree>
    <p:extLst>
      <p:ext uri="{BB962C8B-B14F-4D97-AF65-F5344CB8AC3E}">
        <p14:creationId xmlns:p14="http://schemas.microsoft.com/office/powerpoint/2010/main" val="90727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2441-7500-9152-32EF-832AB91EAA8A}"/>
              </a:ext>
            </a:extLst>
          </p:cNvPr>
          <p:cNvSpPr>
            <a:spLocks noGrp="1"/>
          </p:cNvSpPr>
          <p:nvPr>
            <p:ph type="title"/>
          </p:nvPr>
        </p:nvSpPr>
        <p:spPr/>
        <p:txBody>
          <a:bodyPr>
            <a:normAutofit fontScale="90000"/>
          </a:bodyPr>
          <a:lstStyle/>
          <a:p>
            <a:r>
              <a:rPr lang="en-US" dirty="0"/>
              <a:t>What changes should contractors and other partners expect to see?</a:t>
            </a:r>
          </a:p>
        </p:txBody>
      </p:sp>
      <p:sp>
        <p:nvSpPr>
          <p:cNvPr id="3" name="Content Placeholder 2">
            <a:extLst>
              <a:ext uri="{FF2B5EF4-FFF2-40B4-BE49-F238E27FC236}">
                <a16:creationId xmlns:a16="http://schemas.microsoft.com/office/drawing/2014/main" id="{F935AF01-1843-9739-D890-F316F6A2B55A}"/>
              </a:ext>
            </a:extLst>
          </p:cNvPr>
          <p:cNvSpPr>
            <a:spLocks noGrp="1"/>
          </p:cNvSpPr>
          <p:nvPr>
            <p:ph idx="1"/>
          </p:nvPr>
        </p:nvSpPr>
        <p:spPr>
          <a:xfrm>
            <a:off x="838200" y="1995854"/>
            <a:ext cx="10515600" cy="4058017"/>
          </a:xfrm>
        </p:spPr>
        <p:txBody>
          <a:bodyPr>
            <a:normAutofit/>
          </a:bodyPr>
          <a:lstStyle/>
          <a:p>
            <a:pPr marL="457200" lvl="1" indent="0">
              <a:buNone/>
            </a:pPr>
            <a:endParaRPr lang="en-US" dirty="0"/>
          </a:p>
          <a:p>
            <a:pPr marL="0" indent="0">
              <a:buNone/>
            </a:pPr>
            <a:r>
              <a:rPr lang="en-US" dirty="0"/>
              <a:t>However, staff email address will change as of July 1:</a:t>
            </a:r>
          </a:p>
          <a:p>
            <a:pPr lvl="1"/>
            <a:r>
              <a:rPr lang="en-US" dirty="0">
                <a:hlinkClick r:id="rId2"/>
              </a:rPr>
              <a:t>Name@dph.sc.gov</a:t>
            </a:r>
            <a:r>
              <a:rPr lang="en-US" dirty="0"/>
              <a:t> – You will see our new addresses on our staff email signatures</a:t>
            </a:r>
          </a:p>
          <a:p>
            <a:pPr lvl="1"/>
            <a:r>
              <a:rPr lang="en-US" dirty="0"/>
              <a:t>And all public health staff have been moved to the Mills/Jarrett (2100 Bull Street) or Columbia Mills Building (301 Gervais Street)</a:t>
            </a:r>
          </a:p>
          <a:p>
            <a:pPr lvl="1"/>
            <a:r>
              <a:rPr lang="en-US" dirty="0"/>
              <a:t>Environmental Health staff are now housed at 2600 Bull Street </a:t>
            </a:r>
          </a:p>
          <a:p>
            <a:pPr lvl="1"/>
            <a:r>
              <a:rPr lang="en-US" dirty="0"/>
              <a:t>Vital Records Office will remain where it is at 2600 Bull Street</a:t>
            </a:r>
          </a:p>
          <a:p>
            <a:endParaRPr lang="en-US" dirty="0"/>
          </a:p>
        </p:txBody>
      </p:sp>
    </p:spTree>
    <p:extLst>
      <p:ext uri="{BB962C8B-B14F-4D97-AF65-F5344CB8AC3E}">
        <p14:creationId xmlns:p14="http://schemas.microsoft.com/office/powerpoint/2010/main" val="36068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2441-7500-9152-32EF-832AB91EAA8A}"/>
              </a:ext>
            </a:extLst>
          </p:cNvPr>
          <p:cNvSpPr>
            <a:spLocks noGrp="1"/>
          </p:cNvSpPr>
          <p:nvPr>
            <p:ph type="title"/>
          </p:nvPr>
        </p:nvSpPr>
        <p:spPr>
          <a:xfrm>
            <a:off x="430825" y="382710"/>
            <a:ext cx="10454052" cy="1325563"/>
          </a:xfrm>
        </p:spPr>
        <p:txBody>
          <a:bodyPr>
            <a:normAutofit/>
          </a:bodyPr>
          <a:lstStyle/>
          <a:p>
            <a:r>
              <a:rPr lang="en-US" sz="4000" dirty="0"/>
              <a:t>Prevention and Cessation Trust Fund</a:t>
            </a:r>
          </a:p>
        </p:txBody>
      </p:sp>
      <p:sp>
        <p:nvSpPr>
          <p:cNvPr id="3" name="Content Placeholder 2">
            <a:extLst>
              <a:ext uri="{FF2B5EF4-FFF2-40B4-BE49-F238E27FC236}">
                <a16:creationId xmlns:a16="http://schemas.microsoft.com/office/drawing/2014/main" id="{F935AF01-1843-9739-D890-F316F6A2B55A}"/>
              </a:ext>
            </a:extLst>
          </p:cNvPr>
          <p:cNvSpPr>
            <a:spLocks noGrp="1"/>
          </p:cNvSpPr>
          <p:nvPr>
            <p:ph idx="1"/>
          </p:nvPr>
        </p:nvSpPr>
        <p:spPr>
          <a:xfrm>
            <a:off x="838200" y="2198077"/>
            <a:ext cx="10515600" cy="3978886"/>
          </a:xfrm>
        </p:spPr>
        <p:txBody>
          <a:bodyPr>
            <a:normAutofit fontScale="92500" lnSpcReduction="10000"/>
          </a:bodyPr>
          <a:lstStyle/>
          <a:p>
            <a:pPr lvl="1"/>
            <a:r>
              <a:rPr lang="en-US" dirty="0"/>
              <a:t>Efforts include</a:t>
            </a:r>
          </a:p>
          <a:p>
            <a:pPr lvl="2"/>
            <a:r>
              <a:rPr lang="en-US" dirty="0"/>
              <a:t>SC Tobacco Quitline</a:t>
            </a:r>
          </a:p>
          <a:p>
            <a:pPr lvl="2"/>
            <a:r>
              <a:rPr lang="en-US" dirty="0"/>
              <a:t>Youth Prevention Campaign with Rescue Agency</a:t>
            </a:r>
          </a:p>
          <a:p>
            <a:pPr lvl="2"/>
            <a:r>
              <a:rPr lang="en-US" dirty="0"/>
              <a:t>Baby and Me Tobacco Free</a:t>
            </a:r>
          </a:p>
          <a:p>
            <a:pPr lvl="2"/>
            <a:r>
              <a:rPr lang="en-US" dirty="0"/>
              <a:t>Program media efforts</a:t>
            </a:r>
          </a:p>
          <a:p>
            <a:pPr lvl="2"/>
            <a:r>
              <a:rPr lang="en-US" dirty="0"/>
              <a:t>Contracts with partners</a:t>
            </a:r>
          </a:p>
          <a:p>
            <a:pPr lvl="2"/>
            <a:endParaRPr lang="en-US" dirty="0"/>
          </a:p>
          <a:p>
            <a:pPr marL="1371600" lvl="3" indent="0">
              <a:buNone/>
            </a:pPr>
            <a:r>
              <a:rPr lang="en-US" dirty="0"/>
              <a:t>*Smokefree SC			*TelASK, Inc.</a:t>
            </a:r>
          </a:p>
          <a:p>
            <a:pPr marL="1371600" lvl="3" indent="0">
              <a:buNone/>
            </a:pPr>
            <a:r>
              <a:rPr lang="en-US" dirty="0"/>
              <a:t>*Hold Out the Lifeline			*SC Department of Mental Health and DAODAS</a:t>
            </a:r>
          </a:p>
          <a:p>
            <a:pPr marL="1371600" lvl="3" indent="0">
              <a:buNone/>
            </a:pPr>
            <a:r>
              <a:rPr lang="en-US" dirty="0"/>
              <a:t>*Just Say Something			*SC High School League </a:t>
            </a:r>
          </a:p>
          <a:p>
            <a:pPr marL="1371600" lvl="3" indent="0">
              <a:buNone/>
            </a:pPr>
            <a:r>
              <a:rPr lang="en-US" dirty="0"/>
              <a:t>*University of South Carolina		*SC Independent School Association</a:t>
            </a:r>
          </a:p>
          <a:p>
            <a:pPr marL="1371600" lvl="3" indent="0">
              <a:buNone/>
            </a:pPr>
            <a:r>
              <a:rPr lang="en-US" dirty="0"/>
              <a:t>*PASOs				*DHEC Health Regions</a:t>
            </a:r>
          </a:p>
          <a:p>
            <a:pPr marL="1371600" lvl="3" indent="0">
              <a:buNone/>
            </a:pPr>
            <a:r>
              <a:rPr lang="en-US" dirty="0"/>
              <a:t>*Research Triangle Institute</a:t>
            </a:r>
          </a:p>
        </p:txBody>
      </p:sp>
    </p:spTree>
    <p:extLst>
      <p:ext uri="{BB962C8B-B14F-4D97-AF65-F5344CB8AC3E}">
        <p14:creationId xmlns:p14="http://schemas.microsoft.com/office/powerpoint/2010/main" val="266401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6012-BEAA-05A5-9F3D-676F5E97C960}"/>
              </a:ext>
            </a:extLst>
          </p:cNvPr>
          <p:cNvSpPr>
            <a:spLocks noGrp="1"/>
          </p:cNvSpPr>
          <p:nvPr>
            <p:ph type="title"/>
          </p:nvPr>
        </p:nvSpPr>
        <p:spPr/>
        <p:txBody>
          <a:bodyPr/>
          <a:lstStyle/>
          <a:p>
            <a:r>
              <a:rPr lang="en-US" dirty="0"/>
              <a:t>What Could Be Coming in the Future</a:t>
            </a:r>
          </a:p>
        </p:txBody>
      </p:sp>
      <p:pic>
        <p:nvPicPr>
          <p:cNvPr id="5" name="Picture Placeholder 4">
            <a:extLst>
              <a:ext uri="{FF2B5EF4-FFF2-40B4-BE49-F238E27FC236}">
                <a16:creationId xmlns:a16="http://schemas.microsoft.com/office/drawing/2014/main" id="{DE03B773-4140-0B1F-92E3-278A17EA4C9F}"/>
              </a:ext>
            </a:extLst>
          </p:cNvPr>
          <p:cNvPicPr>
            <a:picLocks noGrp="1" noChangeAspect="1"/>
          </p:cNvPicPr>
          <p:nvPr>
            <p:ph type="pic" idx="1"/>
          </p:nvPr>
        </p:nvPicPr>
        <p:blipFill>
          <a:blip r:embed="rId2"/>
          <a:srcRect l="10185" r="10185"/>
          <a:stretch>
            <a:fillRect/>
          </a:stretch>
        </p:blipFill>
        <p:spPr>
          <a:xfrm>
            <a:off x="5978769" y="1670920"/>
            <a:ext cx="3226777" cy="2325987"/>
          </a:xfrm>
          <a:prstGeom prst="rect">
            <a:avLst/>
          </a:prstGeom>
        </p:spPr>
      </p:pic>
      <p:sp>
        <p:nvSpPr>
          <p:cNvPr id="4" name="Text Placeholder 3">
            <a:extLst>
              <a:ext uri="{FF2B5EF4-FFF2-40B4-BE49-F238E27FC236}">
                <a16:creationId xmlns:a16="http://schemas.microsoft.com/office/drawing/2014/main" id="{3B7AF851-2B56-6C83-598C-1B6E8C0DF8CF}"/>
              </a:ext>
            </a:extLst>
          </p:cNvPr>
          <p:cNvSpPr>
            <a:spLocks noGrp="1"/>
          </p:cNvSpPr>
          <p:nvPr>
            <p:ph type="body" sz="half" idx="2"/>
          </p:nvPr>
        </p:nvSpPr>
        <p:spPr>
          <a:xfrm>
            <a:off x="948834" y="2724307"/>
            <a:ext cx="3932237" cy="2401609"/>
          </a:xfrm>
        </p:spPr>
        <p:txBody>
          <a:bodyPr/>
          <a:lstStyle/>
          <a:p>
            <a:r>
              <a:rPr lang="en-US" sz="1600" dirty="0"/>
              <a:t>Potential move of offices, though not resolved—Early 2025</a:t>
            </a:r>
          </a:p>
          <a:p>
            <a:endParaRPr lang="en-US" sz="1600" dirty="0"/>
          </a:p>
          <a:p>
            <a:r>
              <a:rPr lang="en-US" sz="1600" dirty="0"/>
              <a:t>Potential joining of DPH with other agencies (6) focusing on health—DMH, DAODAS, DDSN, DHHS, and Office on Aging</a:t>
            </a:r>
          </a:p>
          <a:p>
            <a:endParaRPr lang="en-US" dirty="0"/>
          </a:p>
        </p:txBody>
      </p:sp>
      <p:pic>
        <p:nvPicPr>
          <p:cNvPr id="6" name="Picture 5">
            <a:extLst>
              <a:ext uri="{FF2B5EF4-FFF2-40B4-BE49-F238E27FC236}">
                <a16:creationId xmlns:a16="http://schemas.microsoft.com/office/drawing/2014/main" id="{69C28992-5C0B-A4E0-A5AF-917F6EFFDF99}"/>
              </a:ext>
            </a:extLst>
          </p:cNvPr>
          <p:cNvPicPr>
            <a:picLocks noChangeAspect="1"/>
          </p:cNvPicPr>
          <p:nvPr/>
        </p:nvPicPr>
        <p:blipFill>
          <a:blip r:embed="rId3"/>
          <a:stretch>
            <a:fillRect/>
          </a:stretch>
        </p:blipFill>
        <p:spPr>
          <a:xfrm>
            <a:off x="8286750" y="4068046"/>
            <a:ext cx="2919110" cy="1935497"/>
          </a:xfrm>
          <a:prstGeom prst="rect">
            <a:avLst/>
          </a:prstGeom>
        </p:spPr>
      </p:pic>
    </p:spTree>
    <p:extLst>
      <p:ext uri="{BB962C8B-B14F-4D97-AF65-F5344CB8AC3E}">
        <p14:creationId xmlns:p14="http://schemas.microsoft.com/office/powerpoint/2010/main" val="609856357"/>
      </p:ext>
    </p:extLst>
  </p:cSld>
  <p:clrMapOvr>
    <a:masterClrMapping/>
  </p:clrMapOvr>
</p:sld>
</file>

<file path=ppt/theme/theme1.xml><?xml version="1.0" encoding="utf-8"?>
<a:theme xmlns:a="http://schemas.openxmlformats.org/drawingml/2006/main" name="Cover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 Template for Powerpoint" id="{44D20B41-E3DA-4F20-A386-CA4C17A6A7B6}" vid="{E62F5BF6-24F7-4BA3-8AA9-371929EE569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 Template for Powerpoint" id="{44D20B41-E3DA-4F20-A386-CA4C17A6A7B6}" vid="{37882552-C431-49E9-B302-B741A5B5BEFC}"/>
    </a:ext>
  </a:extLst>
</a:theme>
</file>

<file path=ppt/theme/theme3.xml><?xml version="1.0" encoding="utf-8"?>
<a:theme xmlns:a="http://schemas.openxmlformats.org/drawingml/2006/main" name="Contact Us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 Template for Powerpoint" id="{44D20B41-E3DA-4F20-A386-CA4C17A6A7B6}" vid="{DC4A7D6C-FC68-4565-B35D-2F0B1273BFE8}"/>
    </a:ext>
  </a:extLst>
</a:theme>
</file>

<file path=ppt/theme/theme4.xml><?xml version="1.0" encoding="utf-8"?>
<a:theme xmlns:a="http://schemas.openxmlformats.org/drawingml/2006/main" name="DPH Diagonals Bright Theme">
  <a:themeElements>
    <a:clrScheme name="DPH Bright Theme">
      <a:dk1>
        <a:srgbClr val="041E41"/>
      </a:dk1>
      <a:lt1>
        <a:srgbClr val="FFFFFF"/>
      </a:lt1>
      <a:dk2>
        <a:srgbClr val="546D89"/>
      </a:dk2>
      <a:lt2>
        <a:srgbClr val="FFFFFF"/>
      </a:lt2>
      <a:accent1>
        <a:srgbClr val="83BD00"/>
      </a:accent1>
      <a:accent2>
        <a:srgbClr val="F1C300"/>
      </a:accent2>
      <a:accent3>
        <a:srgbClr val="00A9CC"/>
      </a:accent3>
      <a:accent4>
        <a:srgbClr val="019949"/>
      </a:accent4>
      <a:accent5>
        <a:srgbClr val="EF893E"/>
      </a:accent5>
      <a:accent6>
        <a:srgbClr val="EE3A68"/>
      </a:accent6>
      <a:hlink>
        <a:srgbClr val="00A9CC"/>
      </a:hlink>
      <a:folHlink>
        <a:srgbClr val="542C8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73BFAFAD-FAC6-794B-8CF8-46CDADA1E2FC}" vid="{11ABC000-DB48-4648-9FED-04141D614A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43EE8AF538C4AB520FDDE54BE0E0E" ma:contentTypeVersion="10" ma:contentTypeDescription="Create a new document." ma:contentTypeScope="" ma:versionID="c304f42c1aad0fa9c64d7422051c6754">
  <xsd:schema xmlns:xsd="http://www.w3.org/2001/XMLSchema" xmlns:xs="http://www.w3.org/2001/XMLSchema" xmlns:p="http://schemas.microsoft.com/office/2006/metadata/properties" xmlns:ns2="8572da10-bce2-4a5f-842a-abe621f0dac9" xmlns:ns3="e928f919-781b-4cde-9307-d800048885d1" targetNamespace="http://schemas.microsoft.com/office/2006/metadata/properties" ma:root="true" ma:fieldsID="1456e437d1d7a20c775fe23ccf296e5f" ns2:_="" ns3:_="">
    <xsd:import namespace="8572da10-bce2-4a5f-842a-abe621f0dac9"/>
    <xsd:import namespace="e928f919-781b-4cde-9307-d800048885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72da10-bce2-4a5f-842a-abe621f0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28f919-781b-4cde-9307-d800048885d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489D01-D471-415F-8D72-71958108C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72da10-bce2-4a5f-842a-abe621f0dac9"/>
    <ds:schemaRef ds:uri="e928f919-781b-4cde-9307-d800048885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BD40E-083E-4FD3-B669-960FFB04C5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DHEC Template for Powerpoint</Template>
  <TotalTime>142</TotalTime>
  <Words>453</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Times New Roman</vt:lpstr>
      <vt:lpstr>Arial Black</vt:lpstr>
      <vt:lpstr>Montserrat</vt:lpstr>
      <vt:lpstr>Calibri Light</vt:lpstr>
      <vt:lpstr>Open Sans</vt:lpstr>
      <vt:lpstr>Cover (Title Slide)</vt:lpstr>
      <vt:lpstr>Custom Design</vt:lpstr>
      <vt:lpstr>Contact Us (Final Slide)</vt:lpstr>
      <vt:lpstr>DPH Diagonals Bright Theme</vt:lpstr>
      <vt:lpstr>DHEC Restructuring: Affects on Tobacco Prevention and Control, Partners and Stakeholders</vt:lpstr>
      <vt:lpstr>As of July 1, 2024, SC DHEC will cease to exist</vt:lpstr>
      <vt:lpstr>The New Department of Public Health</vt:lpstr>
      <vt:lpstr>PowerPoint Presentation</vt:lpstr>
      <vt:lpstr>PowerPoint Presentation</vt:lpstr>
      <vt:lpstr>What changes should contractors and other partners expect to see?</vt:lpstr>
      <vt:lpstr>What changes should contractors and other partners expect to see?</vt:lpstr>
      <vt:lpstr>Prevention and Cessation Trust Fund</vt:lpstr>
      <vt:lpstr>What Could Be Coming in the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Biggers</dc:creator>
  <cp:lastModifiedBy>Sharon  Biggers</cp:lastModifiedBy>
  <cp:revision>7</cp:revision>
  <dcterms:created xsi:type="dcterms:W3CDTF">2024-06-27T14:18:00Z</dcterms:created>
  <dcterms:modified xsi:type="dcterms:W3CDTF">2024-06-27T16:40:56Z</dcterms:modified>
</cp:coreProperties>
</file>